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62" r:id="rId4"/>
    <p:sldId id="281" r:id="rId5"/>
    <p:sldId id="282" r:id="rId6"/>
    <p:sldId id="283" r:id="rId7"/>
    <p:sldId id="267" r:id="rId8"/>
    <p:sldId id="268" r:id="rId9"/>
    <p:sldId id="269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3DD"/>
    <a:srgbClr val="569CBE"/>
    <a:srgbClr val="1C5E8E"/>
    <a:srgbClr val="E86D1F"/>
    <a:srgbClr val="4945A6"/>
    <a:srgbClr val="49A942"/>
    <a:srgbClr val="52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3"/>
    <p:restoredTop sz="95788"/>
  </p:normalViewPr>
  <p:slideViewPr>
    <p:cSldViewPr snapToGrid="0" showGuides="1">
      <p:cViewPr varScale="1">
        <p:scale>
          <a:sx n="110" d="100"/>
          <a:sy n="110" d="100"/>
        </p:scale>
        <p:origin x="411" y="54"/>
      </p:cViewPr>
      <p:guideLst>
        <p:guide orient="horz" pos="648"/>
        <p:guide pos="2928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Kiger" userId="31e8e955-d4f3-4be0-9241-50c0c73c1156" providerId="ADAL" clId="{B91AC3D5-D09F-4B4F-8E12-6AE94403A30A}"/>
    <pc:docChg chg="modSld">
      <pc:chgData name="Nick Kiger" userId="31e8e955-d4f3-4be0-9241-50c0c73c1156" providerId="ADAL" clId="{B91AC3D5-D09F-4B4F-8E12-6AE94403A30A}" dt="2023-10-01T15:34:12.653" v="0"/>
      <pc:docMkLst>
        <pc:docMk/>
      </pc:docMkLst>
      <pc:sldChg chg="addSp modSp">
        <pc:chgData name="Nick Kiger" userId="31e8e955-d4f3-4be0-9241-50c0c73c1156" providerId="ADAL" clId="{B91AC3D5-D09F-4B4F-8E12-6AE94403A30A}" dt="2023-10-01T15:34:12.653" v="0"/>
        <pc:sldMkLst>
          <pc:docMk/>
          <pc:sldMk cId="1250170588" sldId="256"/>
        </pc:sldMkLst>
      </pc:sldChg>
    </pc:docChg>
  </pc:docChgLst>
  <pc:docChgLst>
    <pc:chgData name="Nick Kiger" userId="31e8e955-d4f3-4be0-9241-50c0c73c1156" providerId="ADAL" clId="{B15BB0AD-00FD-4892-B7D9-02B8AED85B4D}"/>
    <pc:docChg chg="custSel modSld">
      <pc:chgData name="Nick Kiger" userId="31e8e955-d4f3-4be0-9241-50c0c73c1156" providerId="ADAL" clId="{B15BB0AD-00FD-4892-B7D9-02B8AED85B4D}" dt="2025-06-13T14:48:32.528" v="0" actId="478"/>
      <pc:docMkLst>
        <pc:docMk/>
      </pc:docMkLst>
      <pc:sldChg chg="delSp mod delAnim">
        <pc:chgData name="Nick Kiger" userId="31e8e955-d4f3-4be0-9241-50c0c73c1156" providerId="ADAL" clId="{B15BB0AD-00FD-4892-B7D9-02B8AED85B4D}" dt="2025-06-13T14:48:32.528" v="0" actId="478"/>
        <pc:sldMkLst>
          <pc:docMk/>
          <pc:sldMk cId="1250170588" sldId="256"/>
        </pc:sldMkLst>
        <pc:picChg chg="del">
          <ac:chgData name="Nick Kiger" userId="31e8e955-d4f3-4be0-9241-50c0c73c1156" providerId="ADAL" clId="{B15BB0AD-00FD-4892-B7D9-02B8AED85B4D}" dt="2025-06-13T14:48:32.528" v="0" actId="478"/>
          <ac:picMkLst>
            <pc:docMk/>
            <pc:sldMk cId="1250170588" sldId="256"/>
            <ac:picMk id="9" creationId="{A7FACC5E-DEA8-96F1-F40C-0C6767CDC23C}"/>
          </ac:picMkLst>
        </pc:picChg>
      </pc:sldChg>
    </pc:docChg>
  </pc:docChgLst>
  <pc:docChgLst>
    <pc:chgData name="Nick Kiger" userId="31e8e955-d4f3-4be0-9241-50c0c73c1156" providerId="ADAL" clId="{D85414EE-9721-4A0E-8EBE-E19A316995DC}"/>
    <pc:docChg chg="modSld">
      <pc:chgData name="Nick Kiger" userId="31e8e955-d4f3-4be0-9241-50c0c73c1156" providerId="ADAL" clId="{D85414EE-9721-4A0E-8EBE-E19A316995DC}" dt="2024-10-03T16:48:27.965" v="0" actId="1076"/>
      <pc:docMkLst>
        <pc:docMk/>
      </pc:docMkLst>
      <pc:sldChg chg="modSp mod">
        <pc:chgData name="Nick Kiger" userId="31e8e955-d4f3-4be0-9241-50c0c73c1156" providerId="ADAL" clId="{D85414EE-9721-4A0E-8EBE-E19A316995DC}" dt="2024-10-03T16:48:27.965" v="0" actId="1076"/>
        <pc:sldMkLst>
          <pc:docMk/>
          <pc:sldMk cId="896950409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C83E-6566-46A0-98E8-44C03C441000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6639-E0E7-41A0-A09E-4019AC26A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Support is one major way that we express that we are church together, investing in ministry beyond our congregations and communities. Sharing in each other’s story.</a:t>
            </a:r>
          </a:p>
          <a:p>
            <a:endParaRPr lang="en-US" dirty="0"/>
          </a:p>
          <a:p>
            <a:r>
              <a:rPr lang="en-US" dirty="0"/>
              <a:t>67% of the churchwide budget comes from Mission Support sharing. Mission Support gives ministries of the churchwide organization room to continue to focus on mission and ministry.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3EDB-F819-4CFC-905C-716985C2A7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Support is one major way that we express that we are church together, investing in ministry beyond our congregations and communities. Sharing in each other’s story.</a:t>
            </a:r>
          </a:p>
          <a:p>
            <a:endParaRPr lang="en-US" dirty="0"/>
          </a:p>
          <a:p>
            <a:r>
              <a:rPr lang="en-US" dirty="0"/>
              <a:t>67% of the churchwide budget comes from Mission Support sharing. Mission Support gives ministries of the churchwide organization room to continue to focus on mission and ministry.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3EDB-F819-4CFC-905C-716985C2A7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9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Support is one major way that we express that we are church together, investing in ministry beyond our congregations and communities. Sharing in each other’s story.</a:t>
            </a:r>
          </a:p>
          <a:p>
            <a:endParaRPr lang="en-US" dirty="0"/>
          </a:p>
          <a:p>
            <a:r>
              <a:rPr lang="en-US" dirty="0"/>
              <a:t>67% of the churchwide budget comes from Mission Support sharing. Mission Support gives ministries of the churchwide organization room to continue to focus on mission and ministry.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3EDB-F819-4CFC-905C-716985C2A7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Mission Support is one major way that we express that we are church together, investing in ministry beyond our congregations and communities. Sharing in each other’s story.</a:t>
            </a:r>
          </a:p>
          <a:p>
            <a:endParaRPr lang="en-US" dirty="0"/>
          </a:p>
          <a:p>
            <a:r>
              <a:rPr lang="en-US" dirty="0"/>
              <a:t>67% of the churchwide budget comes from Mission Support sharing. Mission Support gives ministries of the churchwide organization room to continue to focus on mission and ministry.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3EDB-F819-4CFC-905C-716985C2A7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9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6471" y="1600200"/>
            <a:ext cx="346272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94092" y="1600200"/>
            <a:ext cx="3492708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1462" y="274638"/>
            <a:ext cx="71053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1462" y="1600200"/>
            <a:ext cx="71053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E86D1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36EA5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36EA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-13447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0"/>
            <a:ext cx="9144000" cy="68580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1294108" y="1958976"/>
            <a:ext cx="6594528" cy="15056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Tale of Two Terrains</a:t>
            </a:r>
            <a:br>
              <a:rPr lang="en-US" b="1" dirty="0"/>
            </a:br>
            <a:br>
              <a:rPr lang="en-US" b="1" dirty="0"/>
            </a:br>
            <a:r>
              <a:rPr lang="en-US" sz="3100" dirty="0"/>
              <a:t>Being Story Hearers Through Active Listening 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"/>
    </mc:Choice>
    <mc:Fallback xmlns="">
      <p:transition spd="slow" advTm="48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574" y="2480942"/>
            <a:ext cx="7105338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1C5E8E"/>
                </a:solidFill>
              </a:rPr>
              <a:t>Active listening helps to remind people that we are all storytellers and we all have a story to tell!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5286" y="4175620"/>
            <a:ext cx="7105338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4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-13447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" y="0"/>
            <a:ext cx="9144000" cy="6858000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1294108" y="1958976"/>
            <a:ext cx="6594528" cy="1505678"/>
          </a:xfrm>
        </p:spPr>
        <p:txBody>
          <a:bodyPr>
            <a:normAutofit/>
          </a:bodyPr>
          <a:lstStyle/>
          <a:p>
            <a:endParaRPr lang="en-US" sz="3100" b="1" dirty="0"/>
          </a:p>
        </p:txBody>
      </p:sp>
      <p:pic>
        <p:nvPicPr>
          <p:cNvPr id="9" name="Picture 8" descr="A picture containing outdoor, tree, plant&#10;&#10;Description automatically generated">
            <a:extLst>
              <a:ext uri="{FF2B5EF4-FFF2-40B4-BE49-F238E27FC236}">
                <a16:creationId xmlns:a16="http://schemas.microsoft.com/office/drawing/2014/main" id="{3B2498AC-303C-82B4-9D9E-117BC88B5F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0862" y="830768"/>
            <a:ext cx="5380727" cy="4035545"/>
          </a:xfrm>
          <a:prstGeom prst="rect">
            <a:avLst/>
          </a:prstGeom>
        </p:spPr>
      </p:pic>
      <p:pic>
        <p:nvPicPr>
          <p:cNvPr id="10" name="Picture 9" descr="A picture containing ground, person, outdoor, yellow&#10;&#10;Description automatically generated">
            <a:extLst>
              <a:ext uri="{FF2B5EF4-FFF2-40B4-BE49-F238E27FC236}">
                <a16:creationId xmlns:a16="http://schemas.microsoft.com/office/drawing/2014/main" id="{0D9DDB6D-C917-8D18-8F6E-6C2ED4F057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2164" y="830769"/>
            <a:ext cx="5380727" cy="40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300469"/>
            <a:ext cx="6762749" cy="8588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C5E8E"/>
                </a:solidFill>
              </a:rPr>
              <a:t>Active Listening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050" y="1593742"/>
            <a:ext cx="6762750" cy="4297841"/>
          </a:xfrm>
        </p:spPr>
        <p:txBody>
          <a:bodyPr>
            <a:normAutofit/>
          </a:bodyPr>
          <a:lstStyle/>
          <a:p>
            <a:pPr marL="458787"/>
            <a:r>
              <a:rPr lang="en-US" sz="2000" b="1" dirty="0">
                <a:solidFill>
                  <a:srgbClr val="38B3DD"/>
                </a:solidFill>
              </a:rPr>
              <a:t>Active listening starts with a good question</a:t>
            </a:r>
          </a:p>
          <a:p>
            <a:pPr marL="458787"/>
            <a:r>
              <a:rPr lang="en-US" sz="2000" b="1" dirty="0">
                <a:solidFill>
                  <a:srgbClr val="38B3DD"/>
                </a:solidFill>
              </a:rPr>
              <a:t>Enter the conversation without having any of the answers</a:t>
            </a:r>
          </a:p>
          <a:p>
            <a:pPr marL="458787"/>
            <a:r>
              <a:rPr lang="en-US" sz="2000" b="1" dirty="0">
                <a:solidFill>
                  <a:srgbClr val="38B3DD"/>
                </a:solidFill>
              </a:rPr>
              <a:t>Try your best not to analyze the story as it is being told</a:t>
            </a:r>
          </a:p>
          <a:p>
            <a:pPr marL="458787"/>
            <a:r>
              <a:rPr lang="en-US" sz="2000" b="1" dirty="0">
                <a:solidFill>
                  <a:srgbClr val="38B3DD"/>
                </a:solidFill>
              </a:rPr>
              <a:t>It is ok and encouraged to ask more questions</a:t>
            </a:r>
          </a:p>
          <a:p>
            <a:pPr marL="458787"/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050" y="3429000"/>
            <a:ext cx="672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5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300469"/>
            <a:ext cx="6762749" cy="8588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C5E8E"/>
                </a:solidFill>
              </a:rPr>
              <a:t>Start with a good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050" y="1593742"/>
            <a:ext cx="6762750" cy="4297841"/>
          </a:xfrm>
        </p:spPr>
        <p:txBody>
          <a:bodyPr>
            <a:normAutofit/>
          </a:bodyPr>
          <a:lstStyle/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What can you tell me about your congregation?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			Or 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When you think about your congregation what brings you joy?</a:t>
            </a:r>
          </a:p>
          <a:p>
            <a:pPr marL="115887" indent="0">
              <a:buNone/>
            </a:pP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050" y="3425609"/>
            <a:ext cx="672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300469"/>
            <a:ext cx="6762749" cy="8588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C5E8E"/>
                </a:solidFill>
              </a:rPr>
              <a:t>Start with a good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050" y="1593742"/>
            <a:ext cx="6762750" cy="4297841"/>
          </a:xfrm>
        </p:spPr>
        <p:txBody>
          <a:bodyPr>
            <a:normAutofit/>
          </a:bodyPr>
          <a:lstStyle/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What are the ministries of your congregation?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			Or 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How do you believe your congregation is making a difference?</a:t>
            </a:r>
          </a:p>
          <a:p>
            <a:pPr marL="115887" indent="0">
              <a:buNone/>
            </a:pP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050" y="3425609"/>
            <a:ext cx="672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0" y="300469"/>
            <a:ext cx="6762749" cy="8588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C5E8E"/>
                </a:solidFill>
              </a:rPr>
              <a:t>Start with a good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4050" y="1593742"/>
            <a:ext cx="6762750" cy="4297841"/>
          </a:xfrm>
        </p:spPr>
        <p:txBody>
          <a:bodyPr>
            <a:normAutofit/>
          </a:bodyPr>
          <a:lstStyle/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What does your ministry do?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			Or </a:t>
            </a:r>
          </a:p>
          <a:p>
            <a:pPr marL="115887" indent="0">
              <a:buNone/>
            </a:pPr>
            <a:endParaRPr lang="en-US" sz="2000" b="1" dirty="0">
              <a:solidFill>
                <a:srgbClr val="38B3DD"/>
              </a:solidFill>
            </a:endParaRPr>
          </a:p>
          <a:p>
            <a:pPr marL="115887" indent="0">
              <a:buNone/>
            </a:pPr>
            <a:r>
              <a:rPr lang="en-US" sz="2000" b="1" dirty="0">
                <a:solidFill>
                  <a:srgbClr val="38B3DD"/>
                </a:solidFill>
              </a:rPr>
              <a:t>From your perspective in what positive ways has your ministry made an impact on your community?</a:t>
            </a:r>
          </a:p>
          <a:p>
            <a:pPr marL="115887" indent="0">
              <a:buNone/>
            </a:pPr>
            <a:endParaRPr lang="en-US" dirty="0"/>
          </a:p>
          <a:p>
            <a:pPr marL="115887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4050" y="3425609"/>
            <a:ext cx="672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1C5E8E"/>
                </a:solidFill>
              </a:rPr>
              <a:t>Active listening allows us to meet people where they are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45" y="1549866"/>
            <a:ext cx="3114194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00" y="1472268"/>
            <a:ext cx="3648870" cy="53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39" y="291416"/>
            <a:ext cx="7105338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1C5E8E"/>
                </a:solidFill>
              </a:rPr>
              <a:t>When we meet people where they are, we get to hear the story from their perspective and how they fit into 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67" y="1511699"/>
            <a:ext cx="3204804" cy="4828802"/>
          </a:xfrm>
        </p:spPr>
      </p:pic>
    </p:spTree>
    <p:extLst>
      <p:ext uri="{BB962C8B-B14F-4D97-AF65-F5344CB8AC3E}">
        <p14:creationId xmlns:p14="http://schemas.microsoft.com/office/powerpoint/2010/main" val="368856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739" y="291416"/>
            <a:ext cx="71053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C5E8E"/>
                </a:solidFill>
              </a:rPr>
              <a:t>We get to hear how the story impacts the community AND the storyteller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78" y="1566644"/>
            <a:ext cx="3055330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48" y="3331653"/>
            <a:ext cx="3435029" cy="29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8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6788</TotalTime>
  <Words>452</Words>
  <Application>Microsoft Office PowerPoint</Application>
  <PresentationFormat>On-screen Show (4:3)</PresentationFormat>
  <Paragraphs>45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A Tale of Two Terrains  Being Story Hearers Through Active Listening </vt:lpstr>
      <vt:lpstr>PowerPoint Presentation</vt:lpstr>
      <vt:lpstr>Active Listening</vt:lpstr>
      <vt:lpstr>Start with a good question</vt:lpstr>
      <vt:lpstr>Start with a good question</vt:lpstr>
      <vt:lpstr>Start with a good question</vt:lpstr>
      <vt:lpstr>Active listening allows us to meet people where they are</vt:lpstr>
      <vt:lpstr>When we meet people where they are, we get to hear the story from their perspective and how they fit into it</vt:lpstr>
      <vt:lpstr>We get to hear how the story impacts the community AND the storyteller</vt:lpstr>
      <vt:lpstr>Active listening helps to remind people that we are all storytellers and we all have a story to tell!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 for churchwide representatives to synod assemblies</dc:title>
  <dc:creator>Karen_Dersnah</dc:creator>
  <cp:lastModifiedBy>Nick Kiger</cp:lastModifiedBy>
  <cp:revision>55</cp:revision>
  <dcterms:created xsi:type="dcterms:W3CDTF">2016-03-10T21:52:47Z</dcterms:created>
  <dcterms:modified xsi:type="dcterms:W3CDTF">2025-06-13T14:48:43Z</dcterms:modified>
</cp:coreProperties>
</file>